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84"/>
  </p:notesMasterIdLst>
  <p:handoutMasterIdLst>
    <p:handoutMasterId r:id="rId85"/>
  </p:handoutMasterIdLst>
  <p:sldIdLst>
    <p:sldId id="256" r:id="rId5"/>
    <p:sldId id="1301" r:id="rId6"/>
    <p:sldId id="1302" r:id="rId7"/>
    <p:sldId id="1303" r:id="rId8"/>
    <p:sldId id="1323" r:id="rId9"/>
    <p:sldId id="1304" r:id="rId10"/>
    <p:sldId id="1307" r:id="rId11"/>
    <p:sldId id="1357" r:id="rId12"/>
    <p:sldId id="1358" r:id="rId13"/>
    <p:sldId id="1359" r:id="rId14"/>
    <p:sldId id="1360" r:id="rId15"/>
    <p:sldId id="1361" r:id="rId16"/>
    <p:sldId id="1356" r:id="rId17"/>
    <p:sldId id="1362" r:id="rId18"/>
    <p:sldId id="1363" r:id="rId19"/>
    <p:sldId id="1364" r:id="rId20"/>
    <p:sldId id="1365" r:id="rId21"/>
    <p:sldId id="1366" r:id="rId22"/>
    <p:sldId id="1367" r:id="rId23"/>
    <p:sldId id="1368" r:id="rId24"/>
    <p:sldId id="1311" r:id="rId25"/>
    <p:sldId id="1312" r:id="rId26"/>
    <p:sldId id="1369" r:id="rId27"/>
    <p:sldId id="1370" r:id="rId28"/>
    <p:sldId id="1371" r:id="rId29"/>
    <p:sldId id="1372" r:id="rId30"/>
    <p:sldId id="1373" r:id="rId31"/>
    <p:sldId id="1374" r:id="rId32"/>
    <p:sldId id="1375" r:id="rId33"/>
    <p:sldId id="1377" r:id="rId34"/>
    <p:sldId id="1376" r:id="rId35"/>
    <p:sldId id="1378" r:id="rId36"/>
    <p:sldId id="1379" r:id="rId37"/>
    <p:sldId id="1380" r:id="rId38"/>
    <p:sldId id="1381" r:id="rId39"/>
    <p:sldId id="1382" r:id="rId40"/>
    <p:sldId id="1383" r:id="rId41"/>
    <p:sldId id="1384" r:id="rId42"/>
    <p:sldId id="1385" r:id="rId43"/>
    <p:sldId id="1386" r:id="rId44"/>
    <p:sldId id="1387" r:id="rId45"/>
    <p:sldId id="1388" r:id="rId46"/>
    <p:sldId id="1389" r:id="rId47"/>
    <p:sldId id="1390" r:id="rId48"/>
    <p:sldId id="1346" r:id="rId49"/>
    <p:sldId id="1392" r:id="rId50"/>
    <p:sldId id="1393" r:id="rId51"/>
    <p:sldId id="1394" r:id="rId52"/>
    <p:sldId id="1395" r:id="rId53"/>
    <p:sldId id="1396" r:id="rId54"/>
    <p:sldId id="1397" r:id="rId55"/>
    <p:sldId id="1398" r:id="rId56"/>
    <p:sldId id="1399" r:id="rId57"/>
    <p:sldId id="1400" r:id="rId58"/>
    <p:sldId id="1401" r:id="rId59"/>
    <p:sldId id="1402" r:id="rId60"/>
    <p:sldId id="1403" r:id="rId61"/>
    <p:sldId id="1404" r:id="rId62"/>
    <p:sldId id="1405" r:id="rId63"/>
    <p:sldId id="1406" r:id="rId64"/>
    <p:sldId id="1407" r:id="rId65"/>
    <p:sldId id="1408" r:id="rId66"/>
    <p:sldId id="1409" r:id="rId67"/>
    <p:sldId id="1410" r:id="rId68"/>
    <p:sldId id="1411" r:id="rId69"/>
    <p:sldId id="1412" r:id="rId70"/>
    <p:sldId id="1413" r:id="rId71"/>
    <p:sldId id="1416" r:id="rId72"/>
    <p:sldId id="1415" r:id="rId73"/>
    <p:sldId id="1414" r:id="rId74"/>
    <p:sldId id="1417" r:id="rId75"/>
    <p:sldId id="1418" r:id="rId76"/>
    <p:sldId id="1419" r:id="rId77"/>
    <p:sldId id="1420" r:id="rId78"/>
    <p:sldId id="1421" r:id="rId79"/>
    <p:sldId id="1422" r:id="rId80"/>
    <p:sldId id="1423" r:id="rId81"/>
    <p:sldId id="1391" r:id="rId82"/>
    <p:sldId id="1354" r:id="rId83"/>
  </p:sldIdLst>
  <p:sldSz cx="12192000" cy="6858000"/>
  <p:notesSz cx="6645275" cy="9775825"/>
  <p:embeddedFontLs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Montserrat" panose="00000500000000000000" pitchFamily="2" charset="0"/>
      <p:regular r:id="rId90"/>
      <p:bold r:id="rId91"/>
      <p:italic r:id="rId92"/>
      <p:boldItalic r:id="rId93"/>
    </p:embeddedFont>
    <p:embeddedFont>
      <p:font typeface="Montserrat Black" panose="00000A00000000000000" pitchFamily="2" charset="0"/>
      <p:bold r:id="rId94"/>
      <p:boldItalic r:id="rId95"/>
    </p:embeddedFont>
  </p:embeddedFontLst>
  <p:custDataLst>
    <p:tags r:id="rId9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EDB8"/>
    <a:srgbClr val="004050"/>
    <a:srgbClr val="F91258"/>
    <a:srgbClr val="7E007C"/>
    <a:srgbClr val="28CFF9"/>
    <a:srgbClr val="F3622C"/>
    <a:srgbClr val="31D3AE"/>
    <a:srgbClr val="F3F3F3"/>
    <a:srgbClr val="F4F4F4"/>
    <a:srgbClr val="3D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5033" autoAdjust="0"/>
  </p:normalViewPr>
  <p:slideViewPr>
    <p:cSldViewPr snapToGrid="0" snapToObjects="1" showGuides="1">
      <p:cViewPr>
        <p:scale>
          <a:sx n="100" d="100"/>
          <a:sy n="100" d="100"/>
        </p:scale>
        <p:origin x="336" y="-706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SmithQA/Protected-skelet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AndySmithQA/Protected-Complete" TargetMode="External"/><Relationship Id="rId4" Type="http://schemas.openxmlformats.org/officeDocument/2006/relationships/hyperlink" Target="https://github.com/AndySmithQA/Protected-starter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912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the virtual </a:t>
            </a:r>
            <a:r>
              <a:rPr lang="en-GB" dirty="0" err="1"/>
              <a:t>dom</a:t>
            </a:r>
            <a:r>
              <a:rPr lang="en-GB" dirty="0"/>
              <a:t> in browser and watch the </a:t>
            </a:r>
            <a:r>
              <a:rPr lang="en-GB" dirty="0" err="1"/>
              <a:t>js</a:t>
            </a:r>
            <a:r>
              <a:rPr lang="en-GB" dirty="0"/>
              <a:t> update the dome when you click on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8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63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are created externally and then passed into the return. Note that the navbar has been commented out (it will be put into a layout component shortly)</a:t>
            </a:r>
          </a:p>
          <a:p>
            <a:endParaRPr lang="en-GB" dirty="0"/>
          </a:p>
          <a:p>
            <a:r>
              <a:rPr lang="en-GB" dirty="0"/>
              <a:t>The imports also need to change. We can take out Link and </a:t>
            </a:r>
            <a:r>
              <a:rPr lang="en-GB" dirty="0" err="1"/>
              <a:t>NavLink</a:t>
            </a:r>
            <a:r>
              <a:rPr lang="en-GB" dirty="0"/>
              <a:t> as they would no longer function. They are used outside of the scope of the </a:t>
            </a:r>
            <a:r>
              <a:rPr lang="en-GB" dirty="0" err="1"/>
              <a:t>createBrowserRouter</a:t>
            </a:r>
            <a:r>
              <a:rPr lang="en-GB" dirty="0"/>
              <a:t> const.</a:t>
            </a:r>
          </a:p>
          <a:p>
            <a:endParaRPr lang="en-GB" dirty="0"/>
          </a:p>
          <a:p>
            <a:r>
              <a:rPr lang="en-GB" dirty="0"/>
              <a:t>Notice also that the Routes has been replaced by a single Route tag. We can now create the default layout that allows us to link the root route element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96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NavLink</a:t>
            </a:r>
            <a:r>
              <a:rPr lang="en-GB" dirty="0"/>
              <a:t> works now as it is inside a new component.</a:t>
            </a:r>
          </a:p>
          <a:p>
            <a:endParaRPr lang="en-GB" dirty="0"/>
          </a:p>
          <a:p>
            <a:r>
              <a:rPr lang="en-GB" dirty="0"/>
              <a:t>Notice the addition of Outlet in the import and the &lt;main&gt; tag. This tells the root layout where to show any children that are rendered.</a:t>
            </a:r>
          </a:p>
          <a:p>
            <a:r>
              <a:rPr lang="en-GB" dirty="0"/>
              <a:t>In our example, &lt;Outlet /&gt; will be either Home or About (We will add more to these moving forward)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9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go to localhost/help, it will now show the links “View the Knowledge base” and “Contact us” as they were listed in the </a:t>
            </a:r>
            <a:r>
              <a:rPr lang="en-GB" dirty="0" err="1"/>
              <a:t>Navlinks</a:t>
            </a:r>
            <a:r>
              <a:rPr lang="en-GB" dirty="0"/>
              <a:t> for the view.</a:t>
            </a:r>
          </a:p>
          <a:p>
            <a:endParaRPr lang="en-GB" dirty="0"/>
          </a:p>
          <a:p>
            <a:r>
              <a:rPr lang="en-GB" dirty="0"/>
              <a:t>The Home and About links are still visible at the top of the page and the new child content is nested, having been rendered in the </a:t>
            </a:r>
            <a:r>
              <a:rPr lang="en-GB" dirty="0" err="1"/>
              <a:t>HelpLayout</a:t>
            </a:r>
            <a:r>
              <a:rPr lang="en-GB" dirty="0"/>
              <a:t> inside the </a:t>
            </a:r>
            <a:r>
              <a:rPr lang="en-GB" dirty="0" err="1"/>
              <a:t>RootLayout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path would become localhost/help/kb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04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55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.help-layout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KB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contact form */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30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3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 Button has been added at the top, kb and Contact are available when help is selected, but are not displayed as children until they are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77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"tickets"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"Keyboard not working"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"Printer not printing"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LRedman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"Stool broken"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PChan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"Cant login"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SGerrard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"Liverpool,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"Drives missing"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MRodgers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"Manchester,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"Lost work"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KSmith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"Berlin, Germany"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"Missing keys on keyboard"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EAPoe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"London, UK"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13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3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05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0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54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 has been set to the home page for now. This will be updated when the </a:t>
            </a:r>
            <a:r>
              <a:rPr lang="en-GB" dirty="0" err="1"/>
              <a:t>TicketDetails.jsx</a:t>
            </a:r>
            <a:r>
              <a:rPr lang="en-GB" dirty="0"/>
              <a:t> component has been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30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links will take up back to the home page when they are clicked for now.</a:t>
            </a:r>
          </a:p>
          <a:p>
            <a:endParaRPr lang="en-GB" dirty="0"/>
          </a:p>
          <a:p>
            <a:r>
              <a:rPr lang="en-GB" dirty="0"/>
              <a:t>Add a bit of styling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p:last-child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#bbb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7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39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441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73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50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7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197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3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302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CSS</a:t>
            </a:r>
          </a:p>
          <a:p>
            <a:endParaRPr lang="en-GB" dirty="0"/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.ticket-details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30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28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78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52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68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7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Installing react-router-</a:t>
            </a:r>
            <a:r>
              <a:rPr lang="en-GB" dirty="0" err="1"/>
              <a:t>dom</a:t>
            </a:r>
            <a:r>
              <a:rPr lang="en-GB" dirty="0"/>
              <a:t> will install the router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9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must be nested inside the tickets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63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extension of ‘bubbling’ in vanilla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912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AndySmithQA</a:t>
            </a:r>
            <a:r>
              <a:rPr lang="en-GB" dirty="0">
                <a:hlinkClick r:id="rId3"/>
              </a:rPr>
              <a:t>/Protected-skeleton (github.com)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–</a:t>
            </a:r>
            <a:r>
              <a:rPr lang="en-GB" dirty="0"/>
              <a:t> This is the bare bones</a:t>
            </a:r>
          </a:p>
          <a:p>
            <a:endParaRPr lang="en-GB" dirty="0">
              <a:hlinkClick r:id="rId4"/>
            </a:endParaRPr>
          </a:p>
          <a:p>
            <a:r>
              <a:rPr lang="en-GB" dirty="0" err="1">
                <a:hlinkClick r:id="rId5"/>
              </a:rPr>
              <a:t>AndySmithQA</a:t>
            </a:r>
            <a:r>
              <a:rPr lang="en-GB" dirty="0">
                <a:hlinkClick r:id="rId5"/>
              </a:rPr>
              <a:t>/Protected-Complete (github.com)</a:t>
            </a:r>
            <a:r>
              <a:rPr lang="en-GB" dirty="0">
                <a:hlinkClick r:id="rId4"/>
              </a:rPr>
              <a:t> – This is the completed working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4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496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641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923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645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24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98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discuss these later in the week. Context allows us to manage where state is shared within our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Routes tag contains all the possible places you can navigate to in the app. “/” represents the default or home page. Notice we don’t have a / </a:t>
            </a:r>
            <a:r>
              <a:rPr lang="en-GB" dirty="0" err="1"/>
              <a:t>infront</a:t>
            </a:r>
            <a:r>
              <a:rPr lang="en-GB" dirty="0"/>
              <a:t> of the about. This is because react recognises that it’s a base route and puts one on for us dynamically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935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1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any username is accepted for this mock, but the password must be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398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91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… spread simply takes the user logged in and changes their authentication to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13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51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91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609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will have to be a slight adjustment to the CSS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746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16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69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9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84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053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62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64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7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5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Roboto&amp;display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:root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#457b9d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--secondary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#a8dadc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'Roboto'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#e63946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4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the virtual </a:t>
            </a:r>
            <a:r>
              <a:rPr lang="en-GB" dirty="0" err="1"/>
              <a:t>dom</a:t>
            </a:r>
            <a:r>
              <a:rPr lang="en-GB" dirty="0"/>
              <a:t> in browser and watch the </a:t>
            </a:r>
            <a:r>
              <a:rPr lang="en-GB" dirty="0" err="1"/>
              <a:t>js</a:t>
            </a:r>
            <a:r>
              <a:rPr lang="en-GB" dirty="0"/>
              <a:t> update the dome when you click on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2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65F0E6C-B662-49F0-8263-879CFD47A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806931B-D201-4B13-AF85-02D364BCD6BA}"/>
              </a:ext>
            </a:extLst>
          </p:cNvPr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46DBCCFD-57AC-4E92-8ADE-9BBB3291C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2C3C285F-1FB0-4063-A487-43CDC59D8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D3EFC9-13CE-4E14-9EBA-D6A86F31CDD0}"/>
              </a:ext>
            </a:extLst>
          </p:cNvPr>
          <p:cNvSpPr/>
          <p:nvPr userDrawn="1"/>
        </p:nvSpPr>
        <p:spPr>
          <a:xfrm>
            <a:off x="152400" y="2281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DF574C6-CB96-4310-B661-156FF1E5E6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E5927B68-1C07-4D2F-8472-2D515DD01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920FBEB3-89A8-4469-B0CF-A1CA6E3E1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249242C-C51B-4165-A526-4E7462733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709D87C1-73F3-4D21-A6E0-D118EFB715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BE331C7-3C67-48FA-856F-AA4D9A429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E1FA0C0-21DA-4C04-866E-E22490990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D57635AC-4A16-4B17-B0FC-12BAA5BB7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2D601426-94BE-4D38-86F7-66274BFFC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E83959A-68B3-4656-BA56-E715D7DB2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45A7AB0-2907-494B-848C-514B44801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DE8BF732-A6CD-4403-9339-F8CCB8B49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F82E9468-E7AC-491E-BFB3-E49FDA66D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4" y="188162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3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7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6025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5117A67-D6F2-405A-909B-355132E8A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743" r="-9847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3" r:id="rId35"/>
    <p:sldLayoutId id="2147483907" r:id="rId36"/>
    <p:sldLayoutId id="2147483908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1E73-148A-42A6-9C16-6E17B4777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7" y="2387600"/>
            <a:ext cx="6596062" cy="239776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/>
              <a:t>ADVANCED REACT</a:t>
            </a:r>
            <a:endParaRPr lang="en-US" sz="4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C532B-442C-4DB3-A8CA-ECAD8E8AF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90" y="5527040"/>
            <a:ext cx="6604609" cy="5547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+mn-lt"/>
                <a:cs typeface="Calibri" panose="020F0502020204030204" pitchFamily="34" charset="0"/>
              </a:rPr>
              <a:t>Routing in React</a:t>
            </a:r>
          </a:p>
        </p:txBody>
      </p:sp>
    </p:spTree>
    <p:extLst>
      <p:ext uri="{BB962C8B-B14F-4D97-AF65-F5344CB8AC3E}">
        <p14:creationId xmlns:p14="http://schemas.microsoft.com/office/powerpoint/2010/main" val="11567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Although styling is not important for this course, we can apply some to make it easier to see what we are creating. All styles will be provided for you</a:t>
            </a:r>
          </a:p>
          <a:p>
            <a:endParaRPr lang="en-GB" dirty="0"/>
          </a:p>
          <a:p>
            <a:r>
              <a:rPr lang="en-GB" dirty="0"/>
              <a:t>This will result in something like this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64AD5-7C9D-05FE-0FC9-0AC9F9ED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40" y="2712489"/>
            <a:ext cx="4511431" cy="2065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8F20-5E2C-E9EA-0FCD-5201152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24" y="4885575"/>
            <a:ext cx="4587638" cy="1806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16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React-router-</a:t>
            </a:r>
            <a:r>
              <a:rPr lang="en-GB" dirty="0" err="1"/>
              <a:t>dom</a:t>
            </a:r>
            <a:r>
              <a:rPr lang="en-GB" dirty="0"/>
              <a:t> uses Link and </a:t>
            </a:r>
            <a:r>
              <a:rPr lang="en-GB" dirty="0" err="1"/>
              <a:t>NavLink</a:t>
            </a:r>
            <a:r>
              <a:rPr lang="en-GB" dirty="0"/>
              <a:t> to intercept requests to the server and replaces them with the supplied components</a:t>
            </a:r>
          </a:p>
          <a:p>
            <a:endParaRPr lang="en-GB" dirty="0"/>
          </a:p>
          <a:p>
            <a:r>
              <a:rPr lang="en-GB" dirty="0" err="1"/>
              <a:t>NavLink</a:t>
            </a:r>
            <a:r>
              <a:rPr lang="en-GB" dirty="0"/>
              <a:t> works identically to Link, but includes present styling options to make navigation easier for the user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Notice that ‘index’ has replaced the “/”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F7E4D-3DB8-8274-1431-0CE779FB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89" y="3002844"/>
            <a:ext cx="3594484" cy="27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Link and </a:t>
            </a:r>
            <a:r>
              <a:rPr lang="en-GB" dirty="0" err="1"/>
              <a:t>NavLink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When they provided styles are applied, it looks like this.</a:t>
            </a:r>
          </a:p>
          <a:p>
            <a:endParaRPr lang="en-GB" dirty="0"/>
          </a:p>
          <a:p>
            <a:r>
              <a:rPr lang="en-GB" dirty="0"/>
              <a:t>All routing is already being done on the browser side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A1001-D0C9-B8B2-CE14-104C53E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13" y="2484038"/>
            <a:ext cx="6226080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0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 err="1"/>
              <a:t>RouterProvider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There was significant change in guidance from React on how to route in 6.4. Introduced here was a </a:t>
            </a:r>
            <a:r>
              <a:rPr lang="en-GB" dirty="0" err="1"/>
              <a:t>RouteProvider</a:t>
            </a:r>
            <a:r>
              <a:rPr lang="en-GB" dirty="0"/>
              <a:t> which removed the requirement to use </a:t>
            </a:r>
            <a:r>
              <a:rPr lang="en-GB" dirty="0" err="1"/>
              <a:t>BrowserRouter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In 6.4, we create a browser router to hold the routes and these are passed into provider.</a:t>
            </a:r>
          </a:p>
          <a:p>
            <a:endParaRPr lang="en-GB" dirty="0"/>
          </a:p>
          <a:p>
            <a:r>
              <a:rPr lang="en-GB" dirty="0"/>
              <a:t>The easiest and arguable most efficient on medium projects is to use </a:t>
            </a:r>
            <a:r>
              <a:rPr lang="en-GB" dirty="0" err="1"/>
              <a:t>createRoutesFromElements</a:t>
            </a:r>
            <a:r>
              <a:rPr lang="en-GB" dirty="0"/>
              <a:t>, which allows us to route to specified elements in our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37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 err="1"/>
              <a:t>RouterProvider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BrowserRouter</a:t>
            </a:r>
            <a:r>
              <a:rPr lang="en-GB" dirty="0"/>
              <a:t> is removed completely and replaced with </a:t>
            </a:r>
            <a:r>
              <a:rPr lang="en-GB" dirty="0" err="1"/>
              <a:t>createBrowserRouter</a:t>
            </a:r>
            <a:r>
              <a:rPr lang="en-GB" dirty="0"/>
              <a:t> and </a:t>
            </a:r>
            <a:r>
              <a:rPr lang="en-GB" dirty="0" err="1"/>
              <a:t>RouterProvider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A31A-EE00-7FC2-D547-318F6A9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14" y="1635808"/>
            <a:ext cx="5227773" cy="2141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CF58C-2DA6-8337-4527-A455FA0C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15" y="3961939"/>
            <a:ext cx="3795089" cy="1165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A1D656-2DC6-F935-9789-A047A90D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251" y="5127900"/>
            <a:ext cx="2415749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can wrap our entire SPA in our header element created earlier. This can be put into a new component and passed to the root route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0616C-001C-A3C7-04A8-0037B82A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1" y="1977264"/>
            <a:ext cx="2110923" cy="967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E21F5-53EA-48F0-B975-6D785C04F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95" y="1518017"/>
            <a:ext cx="4241067" cy="3590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2B5F8-A85B-FD77-0523-DD6D2DDDF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289" y="5156875"/>
            <a:ext cx="5654530" cy="14479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C1CDB-27A6-35F2-8632-00450EEF1F65}"/>
              </a:ext>
            </a:extLst>
          </p:cNvPr>
          <p:cNvCxnSpPr/>
          <p:nvPr/>
        </p:nvCxnSpPr>
        <p:spPr>
          <a:xfrm flipV="1">
            <a:off x="6711194" y="2348089"/>
            <a:ext cx="604006" cy="45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1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Firstly, we want to create a layout specifically for the help section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0D881-7D20-5326-3E8C-121064A6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01" y="1643441"/>
            <a:ext cx="2149026" cy="624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62BD58-0FDC-7BD5-F20B-EFED93EBE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37" y="1288073"/>
            <a:ext cx="4812767" cy="27552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5E303-4DF8-188D-7B57-E9C5921291D8}"/>
              </a:ext>
            </a:extLst>
          </p:cNvPr>
          <p:cNvCxnSpPr>
            <a:cxnSpLocks/>
          </p:cNvCxnSpPr>
          <p:nvPr/>
        </p:nvCxnSpPr>
        <p:spPr>
          <a:xfrm flipV="1">
            <a:off x="6486127" y="1854288"/>
            <a:ext cx="743010" cy="25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F8B6B-776C-7034-4D32-33F268706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59" y="4254128"/>
            <a:ext cx="3530702" cy="225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the new nested components. It is good practice to separate concerns at this point by dropping the new components in a new folder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839A6-85A8-351D-F9C3-65C762F6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23" y="3429000"/>
            <a:ext cx="1729890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1A8D-71F1-59A8-BDBF-A34F5AA0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446" y="1569156"/>
            <a:ext cx="4103050" cy="2638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9BFE6-16CC-2D5A-9664-9A5226122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446" y="4307813"/>
            <a:ext cx="3799156" cy="207039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41EC-626F-D8BC-7410-1AC8619DB051}"/>
              </a:ext>
            </a:extLst>
          </p:cNvPr>
          <p:cNvCxnSpPr/>
          <p:nvPr/>
        </p:nvCxnSpPr>
        <p:spPr>
          <a:xfrm flipV="1">
            <a:off x="6635713" y="2302933"/>
            <a:ext cx="871398" cy="190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743BD-7BB2-1AB7-1992-F37082C60FEE}"/>
              </a:ext>
            </a:extLst>
          </p:cNvPr>
          <p:cNvCxnSpPr/>
          <p:nvPr/>
        </p:nvCxnSpPr>
        <p:spPr>
          <a:xfrm>
            <a:off x="6703880" y="4504267"/>
            <a:ext cx="803231" cy="15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4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After Some styling, It should look like this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DE36-5E5C-141C-2DF2-A09DC029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98" y="1695210"/>
            <a:ext cx="5616427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Finally, we need to link the elements to the routes and add the link to help to the root layout</a:t>
            </a:r>
          </a:p>
          <a:p>
            <a:endParaRPr lang="en-GB" dirty="0"/>
          </a:p>
          <a:p>
            <a:r>
              <a:rPr lang="en-GB" dirty="0" err="1"/>
              <a:t>App.jsx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RootLayout.jsx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322E8-E1B7-61C8-D727-60BF3BC5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17" y="2269656"/>
            <a:ext cx="5372566" cy="54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5D52C-9665-38FD-45AE-0ADDEF140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497" y="2851428"/>
            <a:ext cx="5928874" cy="95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3FE8-ED4E-7330-34E6-10330A87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976" y="4698211"/>
            <a:ext cx="5029636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2238376" y="6227764"/>
            <a:ext cx="185896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4648201" y="6227764"/>
            <a:ext cx="28940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024" y="34251"/>
            <a:ext cx="3694112" cy="2415566"/>
          </a:xfrm>
        </p:spPr>
        <p:txBody>
          <a:bodyPr/>
          <a:lstStyle/>
          <a:p>
            <a:r>
              <a:rPr lang="en-GB" dirty="0"/>
              <a:t>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579549"/>
            <a:ext cx="5720371" cy="5899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In this module, you will</a:t>
            </a:r>
            <a:endParaRPr lang="en-GB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Be introduced to client side routing in React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Understand Dynamic Routing and new features released in react-router 16.4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and configure routes for different views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Implement route parameters and nested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GB" dirty="0"/>
              <a:t>Create protected routes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21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Help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E4C17-FE03-C584-FFEB-239F5693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53" y="229595"/>
            <a:ext cx="5303059" cy="1993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A6B62-0216-2343-1086-1BC280C8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73" y="2891742"/>
            <a:ext cx="4229428" cy="2917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823ED-537D-F670-9497-1EF9C4AC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655" y="2719346"/>
            <a:ext cx="4141249" cy="3262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080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Custom 404 page</a:t>
            </a:r>
          </a:p>
        </p:txBody>
      </p:sp>
    </p:spTree>
    <p:extLst>
      <p:ext uri="{BB962C8B-B14F-4D97-AF65-F5344CB8AC3E}">
        <p14:creationId xmlns:p14="http://schemas.microsoft.com/office/powerpoint/2010/main" val="274493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Current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When we navigate to a page that doesn’t exist, we currently get this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to provide our own method of catching routes that don’t exist on our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B20CE-CCFD-0092-6933-A9A9D864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30" y="1627788"/>
            <a:ext cx="5502117" cy="1615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39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Inside </a:t>
            </a:r>
            <a:r>
              <a:rPr lang="en-GB" dirty="0" err="1"/>
              <a:t>App.jsx</a:t>
            </a:r>
            <a:r>
              <a:rPr lang="en-GB" dirty="0"/>
              <a:t>, add another Route that can act as a catchall for any other URLs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 a new component and link the new route to this. (remember to import it at the top of </a:t>
            </a:r>
            <a:r>
              <a:rPr lang="en-GB" dirty="0" err="1"/>
              <a:t>App.jsx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33B1D-B7D0-917C-3272-874B547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13" y="1382017"/>
            <a:ext cx="4892464" cy="59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918B2-5803-0A06-D12B-C6362197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2247439"/>
            <a:ext cx="1798476" cy="1463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B2AC9-5F32-B162-1C21-EE7B202D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78" y="2393539"/>
            <a:ext cx="5718226" cy="26341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D0E1D-B98C-8EA8-2F18-9D64548EE3A2}"/>
              </a:ext>
            </a:extLst>
          </p:cNvPr>
          <p:cNvCxnSpPr/>
          <p:nvPr/>
        </p:nvCxnSpPr>
        <p:spPr>
          <a:xfrm flipV="1">
            <a:off x="5877372" y="3206044"/>
            <a:ext cx="446306" cy="50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in a controlled error and a path back to the homepage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87FEE-A614-A7A5-FCED-24B00F32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977" y="1773269"/>
            <a:ext cx="5601185" cy="2179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860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Loaders</a:t>
            </a:r>
          </a:p>
        </p:txBody>
      </p:sp>
    </p:spTree>
    <p:extLst>
      <p:ext uri="{BB962C8B-B14F-4D97-AF65-F5344CB8AC3E}">
        <p14:creationId xmlns:p14="http://schemas.microsoft.com/office/powerpoint/2010/main" val="4222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Basics of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new feature of 6.4, Loaders pull data into a component before it renders.</a:t>
            </a:r>
          </a:p>
          <a:p>
            <a:endParaRPr lang="en-GB" dirty="0"/>
          </a:p>
          <a:p>
            <a:r>
              <a:rPr lang="en-GB" dirty="0"/>
              <a:t>This is similar to </a:t>
            </a:r>
            <a:r>
              <a:rPr lang="en-GB" dirty="0" err="1"/>
              <a:t>useEffect</a:t>
            </a:r>
            <a:r>
              <a:rPr lang="en-GB" dirty="0"/>
              <a:t>(), a hook we will be looking at later in the course. The main difference between them is that Loaders should be used to sync to local data.</a:t>
            </a:r>
          </a:p>
          <a:p>
            <a:endParaRPr lang="en-GB" dirty="0"/>
          </a:p>
          <a:p>
            <a:r>
              <a:rPr lang="en-GB" dirty="0" err="1"/>
              <a:t>useEffect</a:t>
            </a:r>
            <a:r>
              <a:rPr lang="en-GB" dirty="0"/>
              <a:t>() should be used to sync to external data (i.e. that from completely outside your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10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will need to create a new section of our SPA which deals with the helpdesk tickets that come into our system.</a:t>
            </a:r>
          </a:p>
          <a:p>
            <a:endParaRPr lang="en-GB" dirty="0"/>
          </a:p>
          <a:p>
            <a:r>
              <a:rPr lang="en-GB" dirty="0"/>
              <a:t>We will be using JSON server to serve up some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9BDED-D3B4-0F3B-D8ED-60481D63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78" y="3067018"/>
            <a:ext cx="1905165" cy="72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B772-9116-0802-130F-487B0DED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591" y="2700955"/>
            <a:ext cx="3232379" cy="2836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D4B19-6667-BCB2-D988-5CEF7BBDCBFE}"/>
              </a:ext>
            </a:extLst>
          </p:cNvPr>
          <p:cNvCxnSpPr>
            <a:stCxn id="6" idx="3"/>
          </p:cNvCxnSpPr>
          <p:nvPr/>
        </p:nvCxnSpPr>
        <p:spPr>
          <a:xfrm flipV="1">
            <a:off x="6936643" y="3172178"/>
            <a:ext cx="1355948" cy="25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5899039"/>
          </a:xfrm>
        </p:spPr>
        <p:txBody>
          <a:bodyPr/>
          <a:lstStyle/>
          <a:p>
            <a:r>
              <a:rPr lang="en-GB" dirty="0"/>
              <a:t>Create a new layout to hold the tickets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 a new folder in pages to hold the tickets info, and a new component called</a:t>
            </a:r>
          </a:p>
          <a:p>
            <a:r>
              <a:rPr lang="en-GB" dirty="0" err="1"/>
              <a:t>Tickets.jsx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16E20-312D-EF97-0A22-AEBBBA08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96" y="541240"/>
            <a:ext cx="5468355" cy="215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D0B07-5FC6-C010-BDF3-2516A365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196" y="3983565"/>
            <a:ext cx="5456966" cy="26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89" y="1839764"/>
            <a:ext cx="5718225" cy="5899039"/>
          </a:xfrm>
        </p:spPr>
        <p:txBody>
          <a:bodyPr/>
          <a:lstStyle/>
          <a:p>
            <a:r>
              <a:rPr lang="en-GB" dirty="0"/>
              <a:t>Create the new Routes in </a:t>
            </a:r>
            <a:r>
              <a:rPr lang="en-GB" dirty="0" err="1"/>
              <a:t>App.jsx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F3037-6AE5-51A1-BBC4-E5E24D36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9069"/>
            <a:ext cx="5486875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C2BF-19C4-2546-010E-A37F8EA4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477925"/>
            <a:ext cx="5810250" cy="1090651"/>
          </a:xfrm>
        </p:spPr>
        <p:txBody>
          <a:bodyPr/>
          <a:lstStyle/>
          <a:p>
            <a:r>
              <a:rPr lang="en-GB" dirty="0"/>
              <a:t>React-Router</a:t>
            </a:r>
          </a:p>
        </p:txBody>
      </p:sp>
    </p:spTree>
    <p:extLst>
      <p:ext uri="{BB962C8B-B14F-4D97-AF65-F5344CB8AC3E}">
        <p14:creationId xmlns:p14="http://schemas.microsoft.com/office/powerpoint/2010/main" val="662172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Helpdesk Tickets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93186"/>
            <a:ext cx="5718225" cy="5899039"/>
          </a:xfrm>
        </p:spPr>
        <p:txBody>
          <a:bodyPr/>
          <a:lstStyle/>
          <a:p>
            <a:r>
              <a:rPr lang="en-GB" dirty="0"/>
              <a:t>In a new terminal, start the </a:t>
            </a:r>
            <a:r>
              <a:rPr lang="en-GB" dirty="0" err="1"/>
              <a:t>json</a:t>
            </a:r>
            <a:r>
              <a:rPr lang="en-GB" dirty="0"/>
              <a:t> server and check you can access it in a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3DA62-9345-3553-EE79-7A9EB589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32" y="1231662"/>
            <a:ext cx="5806086" cy="397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93123-9041-9201-4552-D766AF134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747" y="1920520"/>
            <a:ext cx="4094255" cy="36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Loader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Inside the </a:t>
            </a:r>
            <a:r>
              <a:rPr lang="en-GB" dirty="0" err="1"/>
              <a:t>Tickets.jsx</a:t>
            </a:r>
            <a:r>
              <a:rPr lang="en-GB" dirty="0"/>
              <a:t> component, underneath the export, you need to create a Loader function to pull the data into the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App.jsx</a:t>
            </a:r>
            <a:r>
              <a:rPr lang="en-GB" dirty="0"/>
              <a:t>, we need to import the loader into the tickets route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344F-4B9F-9CB5-A251-9FEF5C7E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76" y="1663360"/>
            <a:ext cx="6690940" cy="134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92766-698F-144D-31B9-E5961AB2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467" y="4091791"/>
            <a:ext cx="8592749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9532F-1677-CE94-1761-2876268F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51" y="4488021"/>
            <a:ext cx="685895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5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Inside the Tickets function, we need to create a new </a:t>
            </a:r>
            <a:r>
              <a:rPr lang="en-GB" dirty="0" err="1"/>
              <a:t>const</a:t>
            </a:r>
            <a:r>
              <a:rPr lang="en-GB" dirty="0"/>
              <a:t> which collects the data from the loader.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Link is imported so we can look at individual tickets in the future</a:t>
            </a:r>
          </a:p>
          <a:p>
            <a:r>
              <a:rPr lang="en-GB" dirty="0"/>
              <a:t>This data can then be mapped, just as it would in any other data grab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3EC2F4-1ED0-9FD5-6C00-9AFFBE8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73" y="4064000"/>
            <a:ext cx="3893243" cy="2695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E2D86-10F4-A136-5A06-5DEE9172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09" y="1017295"/>
            <a:ext cx="6571107" cy="16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 err="1"/>
              <a:t>useLoaderData</a:t>
            </a:r>
            <a:r>
              <a:rPr lang="en-GB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This should now drop the links into the /tickets path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Update the styles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E6CE1-E168-86D6-4FD0-624099B1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342" y="657223"/>
            <a:ext cx="2480562" cy="3336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D975A-7F54-F04A-3B4F-5333EBD3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95" y="3727564"/>
            <a:ext cx="3606784" cy="2751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6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511158"/>
            <a:ext cx="4175927" cy="2917842"/>
          </a:xfrm>
        </p:spPr>
        <p:txBody>
          <a:bodyPr/>
          <a:lstStyle/>
          <a:p>
            <a:r>
              <a:rPr lang="en-GB" dirty="0"/>
              <a:t>Add Tickets link to </a:t>
            </a:r>
            <a:r>
              <a:rPr lang="en-GB" dirty="0" err="1"/>
              <a:t>RootLayout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991" y="214164"/>
            <a:ext cx="5718225" cy="1885569"/>
          </a:xfrm>
        </p:spPr>
        <p:txBody>
          <a:bodyPr/>
          <a:lstStyle/>
          <a:p>
            <a:r>
              <a:rPr lang="en-GB" dirty="0"/>
              <a:t>This will update our nav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C6487-7B62-8CCD-6A26-8000E8D8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39" y="899760"/>
            <a:ext cx="5925377" cy="168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A1D11C-A49B-A1C6-2257-7DC27B11A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780" y="3429000"/>
            <a:ext cx="7506748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177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Route Parameters</a:t>
            </a:r>
          </a:p>
        </p:txBody>
      </p:sp>
    </p:spTree>
    <p:extLst>
      <p:ext uri="{BB962C8B-B14F-4D97-AF65-F5344CB8AC3E}">
        <p14:creationId xmlns:p14="http://schemas.microsoft.com/office/powerpoint/2010/main" val="296213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changeable part of a Route, where components change for each variation </a:t>
            </a:r>
          </a:p>
          <a:p>
            <a:endParaRPr lang="en-GB" dirty="0"/>
          </a:p>
          <a:p>
            <a:r>
              <a:rPr lang="en-GB" dirty="0"/>
              <a:t>e.g.</a:t>
            </a:r>
          </a:p>
          <a:p>
            <a:r>
              <a:rPr lang="en-GB" dirty="0"/>
              <a:t>	/tickets/3</a:t>
            </a:r>
          </a:p>
          <a:p>
            <a:endParaRPr lang="en-GB" dirty="0"/>
          </a:p>
          <a:p>
            <a:r>
              <a:rPr lang="en-GB" dirty="0"/>
              <a:t>	/tickets/765</a:t>
            </a:r>
          </a:p>
          <a:p>
            <a:endParaRPr lang="en-GB" dirty="0"/>
          </a:p>
          <a:p>
            <a:r>
              <a:rPr lang="en-GB" dirty="0"/>
              <a:t>Each variation is a parameter. We want the page to look the same for each variation, but have the content change when we access it based on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99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component in tickets called </a:t>
            </a:r>
            <a:r>
              <a:rPr lang="en-GB" dirty="0" err="1"/>
              <a:t>TicketDetail.jsx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useParams</a:t>
            </a:r>
            <a:r>
              <a:rPr lang="en-GB" dirty="0"/>
              <a:t>() is a hook that lets us dynamically create content. The { id } is what identifies the individual ticket in the 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CE2DA-EA17-C5E7-8AEC-14BD0929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591" y="1324016"/>
            <a:ext cx="3515887" cy="23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0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route in </a:t>
            </a:r>
            <a:r>
              <a:rPr lang="en-GB" dirty="0" err="1"/>
              <a:t>App.jsx</a:t>
            </a:r>
            <a:r>
              <a:rPr lang="en-GB" dirty="0"/>
              <a:t>, set the path to be “ :id ” and the element to be </a:t>
            </a:r>
            <a:r>
              <a:rPr lang="en-GB" dirty="0" err="1"/>
              <a:t>TicketDetail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1DE79-9B06-80C0-9F76-DF5F37BD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02" y="2010351"/>
            <a:ext cx="5718225" cy="35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This shows the parameter is being passed to the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75525-C6D0-49D4-3C85-A6B9ED46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5" y="2301514"/>
            <a:ext cx="7535327" cy="2638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19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5CFF8-8B9F-7508-C924-1B9C02A4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259419"/>
            <a:ext cx="3694112" cy="730876"/>
          </a:xfrm>
        </p:spPr>
        <p:txBody>
          <a:bodyPr/>
          <a:lstStyle/>
          <a:p>
            <a:r>
              <a:rPr lang="en-GB" dirty="0"/>
              <a:t>SPAs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5674-D552-ADAF-F509-49ED7A38F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8146" y="579549"/>
            <a:ext cx="5718225" cy="2684646"/>
          </a:xfrm>
        </p:spPr>
        <p:txBody>
          <a:bodyPr/>
          <a:lstStyle/>
          <a:p>
            <a:r>
              <a:rPr lang="en-GB" dirty="0"/>
              <a:t>In an effort to reduce the overheads on traffic to and from servers, and to reduce loading times for webpages, React builds what is known as Single Page Applications (SPAs).</a:t>
            </a:r>
          </a:p>
          <a:p>
            <a:endParaRPr lang="en-GB" dirty="0"/>
          </a:p>
          <a:p>
            <a:r>
              <a:rPr lang="en-GB" dirty="0"/>
              <a:t>All of the routing is done ‘client side’, resulting in fewer requests to the same server for different pages and much faster navigation on a webpage</a:t>
            </a:r>
          </a:p>
          <a:p>
            <a:endParaRPr lang="en-GB" dirty="0"/>
          </a:p>
          <a:p>
            <a:r>
              <a:rPr lang="en-GB" dirty="0"/>
              <a:t>We will investigate how to efficiently create a nav system where the main links are permanent, but the </a:t>
            </a:r>
            <a:r>
              <a:rPr lang="en-GB" dirty="0" err="1"/>
              <a:t>sublinks</a:t>
            </a:r>
            <a:r>
              <a:rPr lang="en-GB" dirty="0"/>
              <a:t> change based on where you are in the structure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150B-8C2F-AC70-0E82-BD6B71D0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674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can now use a loader function to collect the details of the individual Tickets in the system. Inside </a:t>
            </a:r>
            <a:r>
              <a:rPr lang="en-GB" dirty="0" err="1"/>
              <a:t>TicketDetail.jsx</a:t>
            </a:r>
            <a:r>
              <a:rPr lang="en-GB" dirty="0"/>
              <a:t> create a loader.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7655B-B568-50CB-AFBD-C6D577FC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85" y="3002248"/>
            <a:ext cx="7210519" cy="17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7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Then pass it into the return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2AB6-4E6E-8F10-3E6D-34D81DD3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11" y="1574800"/>
            <a:ext cx="7916760" cy="40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Link the loader to the route (ensure it is imported)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240B8-9F2A-A983-8366-E264DB2A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34" y="1780383"/>
            <a:ext cx="563958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17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Update the link in the Tickets to link to the ticket id detail page. Notice the </a:t>
            </a:r>
            <a:r>
              <a:rPr lang="en-GB" dirty="0" err="1"/>
              <a:t>toString</a:t>
            </a:r>
            <a:r>
              <a:rPr lang="en-GB" dirty="0"/>
              <a:t>() method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B2A97-F4E2-EB55-2682-0F09CD0E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274" y="2033464"/>
            <a:ext cx="7066058" cy="33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1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and Loaders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It will now link the tickets to the ticket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	*Update the CSS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2E73E-14FC-E808-79C6-5F4DD5BE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85" y="4195209"/>
            <a:ext cx="4609227" cy="23164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45A628-BF7F-D10D-591C-BE43D2C7245E}"/>
              </a:ext>
            </a:extLst>
          </p:cNvPr>
          <p:cNvCxnSpPr/>
          <p:nvPr/>
        </p:nvCxnSpPr>
        <p:spPr>
          <a:xfrm flipV="1">
            <a:off x="3962400" y="2449689"/>
            <a:ext cx="3036712" cy="325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87829-8269-1A31-33EA-780A28FA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49" y="1530648"/>
            <a:ext cx="4169384" cy="23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4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Error Elements</a:t>
            </a:r>
          </a:p>
        </p:txBody>
      </p:sp>
    </p:spTree>
    <p:extLst>
      <p:ext uri="{BB962C8B-B14F-4D97-AF65-F5344CB8AC3E}">
        <p14:creationId xmlns:p14="http://schemas.microsoft.com/office/powerpoint/2010/main" val="217593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Current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Currently, If we navigate to a Ticket that doesn’t exist, we get this 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to perform a check in the loader to ensure we alert the user to the fact this doesn’t exist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81A43-3E0B-C80C-6D1A-1A35B7BD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1242034"/>
            <a:ext cx="7573432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6807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need to drop some validation into the </a:t>
            </a:r>
            <a:r>
              <a:rPr lang="en-GB" dirty="0" err="1"/>
              <a:t>TicketDetail</a:t>
            </a:r>
            <a:r>
              <a:rPr lang="en-GB" dirty="0"/>
              <a:t> loader to check if the response is ok.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BFAB8-DF0B-498A-77FE-A0662C2C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875" y="1909965"/>
            <a:ext cx="7163795" cy="26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9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Create a new Component called </a:t>
            </a:r>
            <a:r>
              <a:rPr lang="en-GB" dirty="0" err="1"/>
              <a:t>TicketError.jsx</a:t>
            </a:r>
            <a:r>
              <a:rPr lang="en-GB" dirty="0"/>
              <a:t> in the tickets folder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E837C-471E-02CF-ABCC-907BA31E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1770662"/>
            <a:ext cx="747816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3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Solution – Error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 the new component to the route. Ensuring it has been imported at the top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AEB35-A9B5-9BAC-FDE6-CF67D926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89" y="2292029"/>
            <a:ext cx="587774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6533" y="496711"/>
            <a:ext cx="7339509" cy="5217417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There were some significant changes in the way routing was managed in react in the version change from v5 to v6. </a:t>
            </a:r>
          </a:p>
          <a:p>
            <a:endParaRPr lang="en-GB" dirty="0"/>
          </a:p>
          <a:p>
            <a:r>
              <a:rPr lang="en-GB" dirty="0"/>
              <a:t>If you are re-writing or creating a new project, you should be using v6</a:t>
            </a:r>
          </a:p>
          <a:p>
            <a:endParaRPr lang="en-GB" dirty="0"/>
          </a:p>
          <a:p>
            <a:r>
              <a:rPr lang="en-GB" dirty="0"/>
              <a:t>The current major standard release is 6.4</a:t>
            </a:r>
          </a:p>
          <a:p>
            <a:r>
              <a:rPr lang="en-GB" dirty="0"/>
              <a:t>Among many other updates, features such as nested routes and layouts, Loaders, Error Elements and pending states were perfected in this release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96B-D50E-C4D7-69C2-ECA8E4A3D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524" y="1349984"/>
            <a:ext cx="4052745" cy="2751998"/>
          </a:xfrm>
        </p:spPr>
        <p:txBody>
          <a:bodyPr/>
          <a:lstStyle/>
          <a:p>
            <a:r>
              <a:rPr lang="en-GB" dirty="0"/>
              <a:t>Versions</a:t>
            </a:r>
          </a:p>
        </p:txBody>
      </p:sp>
    </p:spTree>
    <p:extLst>
      <p:ext uri="{BB962C8B-B14F-4D97-AF65-F5344CB8AC3E}">
        <p14:creationId xmlns:p14="http://schemas.microsoft.com/office/powerpoint/2010/main" val="1922105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should also be checking that the API is functioning correctly. We can drop the same check in the Tickets Loader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61655-675A-264B-DB07-C337412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21" y="2026213"/>
            <a:ext cx="6027295" cy="23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This would 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87540-EB85-E707-8DC4-065DC2A1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42" y="1080760"/>
            <a:ext cx="695422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7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But to reduce duplication of code, we can delete it from the child routes and put it as an attribute in the parent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11B6D-860A-6675-7EF9-B79B9FE3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96" y="2088200"/>
            <a:ext cx="7963008" cy="35233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473A71-6429-208E-505F-A176E8B667AF}"/>
              </a:ext>
            </a:extLst>
          </p:cNvPr>
          <p:cNvCxnSpPr/>
          <p:nvPr/>
        </p:nvCxnSpPr>
        <p:spPr>
          <a:xfrm>
            <a:off x="9177867" y="1490133"/>
            <a:ext cx="496711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6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Protected Routes</a:t>
            </a:r>
          </a:p>
        </p:txBody>
      </p:sp>
    </p:spTree>
    <p:extLst>
      <p:ext uri="{BB962C8B-B14F-4D97-AF65-F5344CB8AC3E}">
        <p14:creationId xmlns:p14="http://schemas.microsoft.com/office/powerpoint/2010/main" val="1912667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0937" y="1418663"/>
            <a:ext cx="5718225" cy="1678229"/>
          </a:xfrm>
        </p:spPr>
        <p:txBody>
          <a:bodyPr/>
          <a:lstStyle/>
          <a:p>
            <a:r>
              <a:rPr lang="en-GB" dirty="0"/>
              <a:t>A repo of starter code has been supplied for you. This will be explained and then we will work through the process of implementing authentication and routes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618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About, Account, Home and Private components are simple exports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Login page contains fields which will be used for authentication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80F6C-0363-CD7B-911C-A8EB66CF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15" y="768364"/>
            <a:ext cx="2061567" cy="2152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951B0-6AE5-640C-5437-54FA953F9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96" y="923195"/>
            <a:ext cx="5520143" cy="214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EA09D-936C-EAC0-C636-73505F2E4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22" y="3834078"/>
            <a:ext cx="4750318" cy="27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4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Navigation contains an array with the attributes for the pages we will navigate to.</a:t>
            </a:r>
          </a:p>
          <a:p>
            <a:endParaRPr lang="en-GB" dirty="0"/>
          </a:p>
          <a:p>
            <a:r>
              <a:rPr lang="en-GB" dirty="0"/>
              <a:t>Notice we have an </a:t>
            </a:r>
            <a:r>
              <a:rPr lang="en-GB" dirty="0" err="1"/>
              <a:t>isMenu</a:t>
            </a:r>
            <a:r>
              <a:rPr lang="en-GB" dirty="0"/>
              <a:t> element and </a:t>
            </a:r>
            <a:r>
              <a:rPr lang="en-GB" dirty="0" err="1"/>
              <a:t>isPrivate</a:t>
            </a:r>
            <a:r>
              <a:rPr lang="en-GB" dirty="0"/>
              <a:t>. These determine if the element is rendered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6A411-A3F5-7291-E5AE-5B33410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47" y="2346218"/>
            <a:ext cx="4922947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RenderNavigation</a:t>
            </a:r>
            <a:r>
              <a:rPr lang="en-GB" dirty="0"/>
              <a:t> exports 2 constants.</a:t>
            </a:r>
          </a:p>
          <a:p>
            <a:r>
              <a:rPr lang="en-GB" dirty="0" err="1"/>
              <a:t>RenderRoutes</a:t>
            </a:r>
            <a:r>
              <a:rPr lang="en-GB" dirty="0"/>
              <a:t>, which checks to see if the route will be private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RenderMenu</a:t>
            </a:r>
            <a:r>
              <a:rPr lang="en-GB" dirty="0"/>
              <a:t> which build the Menu itself based on privacy settings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FE30E-4984-C399-2A48-6E643F76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333210"/>
            <a:ext cx="5306558" cy="209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5C322-6C5A-95B1-757C-D93704B6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399" y="4249351"/>
            <a:ext cx="4333972" cy="24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6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App.jsx</a:t>
            </a:r>
            <a:r>
              <a:rPr lang="en-GB" dirty="0"/>
              <a:t> uses </a:t>
            </a:r>
            <a:r>
              <a:rPr lang="en-GB" dirty="0" err="1"/>
              <a:t>BrowserRouter</a:t>
            </a:r>
            <a:r>
              <a:rPr lang="en-GB" dirty="0"/>
              <a:t> and drops the Header into the page, then any Menu Items that are available, then maps the routes to the page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will wrap all of this in Authentication, which will then change the menu items available to the user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902D6-F8F5-3996-D405-7D7BB379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645677"/>
            <a:ext cx="5610938" cy="31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There have also been some CSS styles applied to the webpage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9A056-28C5-C21B-F30A-DD90A170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20" y="1242034"/>
            <a:ext cx="4397121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7C37-ACFC-A68E-F252-0CD80CA95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94721"/>
            <a:ext cx="6770688" cy="5119407"/>
          </a:xfrm>
        </p:spPr>
        <p:txBody>
          <a:bodyPr/>
          <a:lstStyle/>
          <a:p>
            <a:r>
              <a:rPr lang="en-GB" dirty="0"/>
              <a:t>React need to have the routing installed as an option to allow the features to work. A simple </a:t>
            </a:r>
            <a:r>
              <a:rPr lang="en-GB" dirty="0" err="1"/>
              <a:t>npm</a:t>
            </a:r>
            <a:r>
              <a:rPr lang="en-GB" dirty="0"/>
              <a:t> install is all that is required.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will install all other dependencies as well as the interaction with the </a:t>
            </a:r>
            <a:r>
              <a:rPr lang="en-GB" dirty="0" err="1"/>
              <a:t>dom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358C4-AF88-D35C-0207-50EADC01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96B-D50E-C4D7-69C2-ECA8E4A3D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35" y="1349984"/>
            <a:ext cx="4052745" cy="2751998"/>
          </a:xfrm>
        </p:spPr>
        <p:txBody>
          <a:bodyPr/>
          <a:lstStyle/>
          <a:p>
            <a:r>
              <a:rPr lang="en-GB" dirty="0"/>
              <a:t>Installing React Router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50730-D039-8ED9-6C55-CD56750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32" y="1794785"/>
            <a:ext cx="6007771" cy="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02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Provided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Notice there is no Login link rendered as yet.</a:t>
            </a:r>
          </a:p>
          <a:p>
            <a:r>
              <a:rPr lang="en-GB" dirty="0"/>
              <a:t>This is because </a:t>
            </a:r>
            <a:r>
              <a:rPr lang="en-GB" dirty="0" err="1"/>
              <a:t>isMenu</a:t>
            </a:r>
            <a:r>
              <a:rPr lang="en-GB" dirty="0"/>
              <a:t> is set to false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 can access the page by typing the extension into the address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B221D-01D9-44CD-F36D-D306AA4F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65" y="1127072"/>
            <a:ext cx="5959356" cy="286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5C46F-ACB3-9D2B-383E-7CACBFA9D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99" y="4795849"/>
            <a:ext cx="3562422" cy="18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76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Firstly, we need to create authentication to wrap all routing inside. This component will let the user log in and will then update an </a:t>
            </a:r>
            <a:r>
              <a:rPr lang="en-GB" dirty="0" err="1"/>
              <a:t>isAuthenticated</a:t>
            </a:r>
            <a:r>
              <a:rPr lang="en-GB" dirty="0"/>
              <a:t> variable to change what the user can see.</a:t>
            </a:r>
          </a:p>
          <a:p>
            <a:endParaRPr lang="en-GB" dirty="0"/>
          </a:p>
          <a:p>
            <a:r>
              <a:rPr lang="en-GB" dirty="0"/>
              <a:t>Create a new component in the auth folder called </a:t>
            </a:r>
            <a:r>
              <a:rPr lang="en-GB" dirty="0" err="1"/>
              <a:t>AuthWrapper.jsx</a:t>
            </a:r>
            <a:endParaRPr lang="en-GB" dirty="0"/>
          </a:p>
          <a:p>
            <a:r>
              <a:rPr lang="en-GB" dirty="0"/>
              <a:t>Import { </a:t>
            </a:r>
            <a:r>
              <a:rPr lang="en-GB" dirty="0" err="1"/>
              <a:t>createContext</a:t>
            </a:r>
            <a:r>
              <a:rPr lang="en-GB" dirty="0"/>
              <a:t>, </a:t>
            </a:r>
            <a:r>
              <a:rPr lang="en-GB" dirty="0" err="1"/>
              <a:t>useContext</a:t>
            </a:r>
            <a:r>
              <a:rPr lang="en-GB" dirty="0"/>
              <a:t>, </a:t>
            </a:r>
            <a:r>
              <a:rPr lang="en-GB" dirty="0" err="1"/>
              <a:t>useState</a:t>
            </a:r>
            <a:r>
              <a:rPr lang="en-GB" dirty="0"/>
              <a:t> } from react </a:t>
            </a:r>
          </a:p>
          <a:p>
            <a:endParaRPr lang="en-GB" dirty="0"/>
          </a:p>
          <a:p>
            <a:r>
              <a:rPr lang="en-GB" dirty="0"/>
              <a:t>Import </a:t>
            </a:r>
            <a:r>
              <a:rPr lang="en-GB" dirty="0" err="1"/>
              <a:t>RenderHeader</a:t>
            </a:r>
            <a:r>
              <a:rPr lang="en-GB" dirty="0"/>
              <a:t>, </a:t>
            </a:r>
            <a:r>
              <a:rPr lang="en-GB" dirty="0" err="1"/>
              <a:t>RenderMenu</a:t>
            </a:r>
            <a:r>
              <a:rPr lang="en-GB" dirty="0"/>
              <a:t> and </a:t>
            </a:r>
            <a:r>
              <a:rPr lang="en-GB" dirty="0" err="1"/>
              <a:t>RenderRoutes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EC801-DEDC-CB0C-86B5-99AAE9A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83" y="4954177"/>
            <a:ext cx="8055038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8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AuthContext</a:t>
            </a:r>
            <a:r>
              <a:rPr lang="en-GB" dirty="0"/>
              <a:t> which will equal </a:t>
            </a:r>
            <a:r>
              <a:rPr lang="en-GB" dirty="0" err="1"/>
              <a:t>createContext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export a </a:t>
            </a:r>
            <a:r>
              <a:rPr lang="en-GB" dirty="0" err="1"/>
              <a:t>const</a:t>
            </a:r>
            <a:r>
              <a:rPr lang="en-GB" dirty="0"/>
              <a:t> called </a:t>
            </a:r>
            <a:r>
              <a:rPr lang="en-GB" dirty="0" err="1"/>
              <a:t>AuthData</a:t>
            </a:r>
            <a:r>
              <a:rPr lang="en-GB" dirty="0"/>
              <a:t> which equals </a:t>
            </a:r>
            <a:r>
              <a:rPr lang="en-GB" dirty="0" err="1"/>
              <a:t>useContext</a:t>
            </a:r>
            <a:r>
              <a:rPr lang="en-GB" dirty="0"/>
              <a:t>(</a:t>
            </a:r>
            <a:r>
              <a:rPr lang="en-GB" dirty="0" err="1"/>
              <a:t>AuthContext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ECCED-D0A8-D97A-556D-0D8D48E6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6" y="2613589"/>
            <a:ext cx="6104149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2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export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AuthWrapper</a:t>
            </a:r>
            <a:r>
              <a:rPr lang="en-GB" dirty="0"/>
              <a:t> as usual. Here we will create some state and allow that user to login and logout</a:t>
            </a:r>
          </a:p>
          <a:p>
            <a:endParaRPr lang="en-GB" dirty="0"/>
          </a:p>
          <a:p>
            <a:r>
              <a:rPr lang="en-GB" dirty="0"/>
              <a:t>This will not be real authentication however, we will mock a link to API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59225-DF35-6064-384B-7EF718D8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73" y="2302754"/>
            <a:ext cx="7576243" cy="4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8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 logout function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ED434-D229-13EC-0468-D545499A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15" y="1095279"/>
            <a:ext cx="560880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4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need to replace all the routing currenting in </a:t>
            </a:r>
            <a:r>
              <a:rPr lang="en-GB" dirty="0" err="1"/>
              <a:t>App.jsx</a:t>
            </a:r>
            <a:r>
              <a:rPr lang="en-GB" dirty="0"/>
              <a:t> and put it into this wrapper. </a:t>
            </a:r>
          </a:p>
          <a:p>
            <a:endParaRPr lang="en-GB" dirty="0"/>
          </a:p>
          <a:p>
            <a:r>
              <a:rPr lang="en-GB" dirty="0"/>
              <a:t>Once done, we can drop the </a:t>
            </a:r>
            <a:r>
              <a:rPr lang="en-GB" dirty="0" err="1"/>
              <a:t>AuthWrapper</a:t>
            </a:r>
            <a:r>
              <a:rPr lang="en-GB" dirty="0"/>
              <a:t> into </a:t>
            </a:r>
            <a:r>
              <a:rPr lang="en-GB" dirty="0" err="1"/>
              <a:t>App.jsx</a:t>
            </a:r>
            <a:r>
              <a:rPr lang="en-GB" dirty="0"/>
              <a:t> itself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310E2-0078-8DBA-562E-1D6348C9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1" y="2412015"/>
            <a:ext cx="6591871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8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Wrapper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 err="1"/>
              <a:t>App.jsx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Now, all routes and access is controlled by the authentication process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F501-0E0E-1753-6EFF-45B5ECAD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549473"/>
            <a:ext cx="4675545" cy="38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68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Back in </a:t>
            </a:r>
            <a:r>
              <a:rPr lang="en-GB" dirty="0" err="1"/>
              <a:t>RenderNavigation</a:t>
            </a:r>
            <a:r>
              <a:rPr lang="en-GB" dirty="0"/>
              <a:t> import </a:t>
            </a:r>
            <a:r>
              <a:rPr lang="en-GB" dirty="0" err="1"/>
              <a:t>AuthData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Create a new </a:t>
            </a:r>
            <a:r>
              <a:rPr lang="en-GB" dirty="0" err="1"/>
              <a:t>const</a:t>
            </a:r>
            <a:r>
              <a:rPr lang="en-GB" dirty="0"/>
              <a:t> which pulls the user status into the component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Inside </a:t>
            </a:r>
            <a:r>
              <a:rPr lang="en-GB" dirty="0" err="1"/>
              <a:t>RenderRoutes</a:t>
            </a:r>
            <a:r>
              <a:rPr lang="en-GB" dirty="0"/>
              <a:t>, we need to update the logic to allow routes to check if the user has signed in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3C73-2F24-1C9C-C890-E2E7C459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34" y="1692448"/>
            <a:ext cx="4138019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5C718-722E-A84C-AC6A-7CA164B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869" y="3734792"/>
            <a:ext cx="6459293" cy="25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29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Updating Render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Inside </a:t>
            </a:r>
            <a:r>
              <a:rPr lang="en-GB" dirty="0" err="1"/>
              <a:t>RenderMenu</a:t>
            </a:r>
            <a:r>
              <a:rPr lang="en-GB" dirty="0"/>
              <a:t>, we need to update the logic to display the login / logout menu item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B8CEE-ADE1-068D-D4A6-753829B6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63" y="830492"/>
            <a:ext cx="8093141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Updated menu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can now render either login or logout on the navbar based on whether a user is logged in or not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a tiny adjustment to the CSS file (remove the 30px left and right margin)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EABC0-1047-470A-2155-8768F7F0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22" y="5329166"/>
            <a:ext cx="2819644" cy="9525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F4277-5917-B281-096F-830CB20AAE63}"/>
              </a:ext>
            </a:extLst>
          </p:cNvPr>
          <p:cNvCxnSpPr/>
          <p:nvPr/>
        </p:nvCxnSpPr>
        <p:spPr>
          <a:xfrm flipH="1">
            <a:off x="5362222" y="5720827"/>
            <a:ext cx="270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B5EEE-7A31-9E69-915F-FDCCC434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31" y="1371796"/>
            <a:ext cx="695766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Existing Methods of 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95% of react code out there follows this method. We will start our app with this method and then see how to update it with the newer ways of working.</a:t>
            </a:r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App.jsx</a:t>
            </a:r>
            <a:r>
              <a:rPr lang="en-GB" dirty="0"/>
              <a:t>, we need to do a few imports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wrap our App return in a </a:t>
            </a:r>
            <a:r>
              <a:rPr lang="en-GB" dirty="0" err="1"/>
              <a:t>BrowserRouter</a:t>
            </a:r>
            <a:r>
              <a:rPr lang="en-GB" dirty="0"/>
              <a:t> 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1D2FE-932F-7BA0-72F0-25C18CE2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10" y="2764918"/>
            <a:ext cx="7369179" cy="28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D995B-A6DF-3275-68F5-2896FF2FD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850" y="3938020"/>
            <a:ext cx="4252571" cy="2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1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We need to do quite a bit of work with the login page. We will use a hook called </a:t>
            </a:r>
            <a:r>
              <a:rPr lang="en-GB" dirty="0" err="1"/>
              <a:t>useReducer</a:t>
            </a:r>
            <a:r>
              <a:rPr lang="en-GB" dirty="0"/>
              <a:t> and we can create an error message to alert for an incorrect password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First, we create the ability to redirect users with </a:t>
            </a:r>
            <a:r>
              <a:rPr lang="en-GB" dirty="0" err="1"/>
              <a:t>useNavigate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09537-E2EC-A7DD-ABF2-02697A05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69" y="1609189"/>
            <a:ext cx="5349704" cy="975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8205E-CD98-0065-2858-9956795D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867" y="3973402"/>
            <a:ext cx="390177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08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Then we call in the login function from </a:t>
            </a:r>
            <a:r>
              <a:rPr lang="en-GB" dirty="0" err="1"/>
              <a:t>AuthData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we consolidate all the input data using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set an error message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B1964-7D46-501C-205B-5C8F33CE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58" y="1089047"/>
            <a:ext cx="4046571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49E8D-1ED4-2311-2E84-C9953F67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70" y="3169442"/>
            <a:ext cx="7495346" cy="148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42E99-FA10-5D32-2F6C-E30EF22D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71" y="5037370"/>
            <a:ext cx="7495346" cy="1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5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Create an async function called </a:t>
            </a:r>
            <a:r>
              <a:rPr lang="en-GB" dirty="0" err="1"/>
              <a:t>doLogin</a:t>
            </a:r>
            <a:r>
              <a:rPr lang="en-GB" dirty="0"/>
              <a:t> which will employ a try and catch to validate the login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checks the username and password and redirects to the Account page if successful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66465-19E4-5A11-CF48-7A74F3E8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88" y="1333318"/>
            <a:ext cx="6016006" cy="19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22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Update the input boxes to trigger the </a:t>
            </a:r>
            <a:r>
              <a:rPr lang="en-GB" dirty="0" err="1"/>
              <a:t>useReducer</a:t>
            </a:r>
            <a:r>
              <a:rPr lang="en-GB" dirty="0"/>
              <a:t>()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Add the action to the button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4A92-2D08-2134-8D01-C29571D9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32" y="914400"/>
            <a:ext cx="6747130" cy="3979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68D96-E9D5-69CC-9949-48CA4A9BC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225" y="5650016"/>
            <a:ext cx="5128704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0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Finally, drop a check for an error and conditionally render the message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Update your CSS too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E439C-FE78-1B6D-5BD5-F433BF0D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16" y="1242034"/>
            <a:ext cx="5357324" cy="83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83383-4793-E6C2-7803-BC308DCC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91" y="3013908"/>
            <a:ext cx="295681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Account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In account, import </a:t>
            </a:r>
            <a:r>
              <a:rPr lang="en-GB" dirty="0" err="1"/>
              <a:t>AuthData</a:t>
            </a:r>
            <a:r>
              <a:rPr lang="en-GB" dirty="0"/>
              <a:t> and add the user context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831BB-0834-01C2-E1AB-96457665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45" y="1095279"/>
            <a:ext cx="579932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6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When you log in with Bill and password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have access to the new routes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0737B-70A6-19D1-FAE2-EE01D4CD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8" y="631263"/>
            <a:ext cx="5920093" cy="2426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C54DE-5152-2669-EA00-B2F1AB00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01" y="3776154"/>
            <a:ext cx="6988146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58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A21A3-9237-D23E-E86F-F43986366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243-6E6B-FF92-0F42-F53461F8C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9069" y="166328"/>
            <a:ext cx="5718225" cy="1678229"/>
          </a:xfrm>
        </p:spPr>
        <p:txBody>
          <a:bodyPr/>
          <a:lstStyle/>
          <a:p>
            <a:r>
              <a:rPr lang="en-GB" dirty="0"/>
              <a:t>And can see the private members area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A9CFC-14B6-F51E-8DCC-78D39047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64E1B-3DD7-AFE1-8B3C-0831EA42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120" y="693837"/>
            <a:ext cx="6950042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6261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5EDF-D047-8069-3A25-A34CECFC0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01210"/>
            <a:ext cx="5810250" cy="963060"/>
          </a:xfrm>
        </p:spPr>
        <p:txBody>
          <a:bodyPr/>
          <a:lstStyle/>
          <a:p>
            <a:r>
              <a:rPr lang="en-GB" dirty="0"/>
              <a:t>Labs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854399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4D035-9F76-B234-C209-1E9CC751E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Pair Coding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C845B-1625-4D7C-B102-40B57E1FE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9910" y="579549"/>
            <a:ext cx="6036461" cy="3007779"/>
          </a:xfrm>
        </p:spPr>
        <p:txBody>
          <a:bodyPr/>
          <a:lstStyle/>
          <a:p>
            <a:r>
              <a:rPr lang="en-GB" dirty="0"/>
              <a:t>Break in to pairs and create a website for a shop which sells plants.</a:t>
            </a:r>
          </a:p>
          <a:p>
            <a:endParaRPr lang="en-GB" dirty="0"/>
          </a:p>
          <a:p>
            <a:r>
              <a:rPr lang="en-GB" dirty="0"/>
              <a:t>Your website should: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nested routes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a protected ‘your details’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products that can be displayed in a products page</a:t>
            </a:r>
          </a:p>
          <a:p>
            <a:endParaRPr lang="en-GB" dirty="0"/>
          </a:p>
          <a:p>
            <a:r>
              <a:rPr lang="en-GB" dirty="0"/>
              <a:t>Spend some time planning your layout. You should create a repo and either clone and branch, or mob code the product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21018-76F4-32FA-F4B5-652C77E50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Now that we have the routes, we can create the pages they ‘route’ to. </a:t>
            </a:r>
          </a:p>
          <a:p>
            <a:endParaRPr lang="en-GB" dirty="0"/>
          </a:p>
          <a:p>
            <a:r>
              <a:rPr lang="en-GB" dirty="0"/>
              <a:t>In our setup, the “about route” is linked to the “About” component. The named component is what is rendered when the URL localhost/about is requested</a:t>
            </a:r>
          </a:p>
          <a:p>
            <a:endParaRPr lang="en-GB" dirty="0"/>
          </a:p>
          <a:p>
            <a:r>
              <a:rPr lang="en-GB" dirty="0"/>
              <a:t>Remember, once the SPA has loaded, this is all performed browser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93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FB5C0-192A-C14F-638A-34A535D3E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395367"/>
            <a:ext cx="3904994" cy="2917842"/>
          </a:xfrm>
        </p:spPr>
        <p:txBody>
          <a:bodyPr/>
          <a:lstStyle/>
          <a:p>
            <a:r>
              <a:rPr lang="en-GB" dirty="0"/>
              <a:t>Creating the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FD92-0B33-DF16-4181-03A47ADAE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For this exercise, the pages will be stored in a folder designed to hold them.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the pages have been created, they need to be imported into </a:t>
            </a:r>
            <a:r>
              <a:rPr lang="en-GB" dirty="0" err="1"/>
              <a:t>App.jsx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73D03-091B-37EE-168B-2509294C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C1B1C-F909-377B-F718-E3D896C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84" y="1313067"/>
            <a:ext cx="2190061" cy="157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18C67-FF15-795F-9809-219538FBB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169" y="1694041"/>
            <a:ext cx="3856883" cy="196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4ABD3-22AE-8F3A-3D4B-59548C4CB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448" y="4724754"/>
            <a:ext cx="4073563" cy="19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0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467C10D74B2B4AB009A8AE58957B70" ma:contentTypeVersion="11" ma:contentTypeDescription="Create a new document." ma:contentTypeScope="" ma:versionID="5a954220bcc81bde48470b97c8d8107f">
  <xsd:schema xmlns:xsd="http://www.w3.org/2001/XMLSchema" xmlns:xs="http://www.w3.org/2001/XMLSchema" xmlns:p="http://schemas.microsoft.com/office/2006/metadata/properties" xmlns:ns2="201905e2-e348-4925-9bf9-859ff66d3731" xmlns:ns3="bd9f7b81-fce9-4f5e-8ca2-b74234fba64d" targetNamespace="http://schemas.microsoft.com/office/2006/metadata/properties" ma:root="true" ma:fieldsID="426082142d469ee0a66d8c0ced7a111b" ns2:_="" ns3:_="">
    <xsd:import namespace="201905e2-e348-4925-9bf9-859ff66d3731"/>
    <xsd:import namespace="bd9f7b81-fce9-4f5e-8ca2-b74234fba6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905e2-e348-4925-9bf9-859ff66d37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f7b81-fce9-4f5e-8ca2-b74234fba6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947cfe7-9c88-4581-b1d0-b668bbfcd318}" ma:internalName="TaxCatchAll" ma:showField="CatchAllData" ma:web="bd9f7b81-fce9-4f5e-8ca2-b74234fba6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d9f7b81-fce9-4f5e-8ca2-b74234fba64d" xsi:nil="true"/>
    <lcf76f155ced4ddcb4097134ff3c332f xmlns="201905e2-e348-4925-9bf9-859ff66d373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3A0C17-9FA8-46CF-BA9C-12C4AC3391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905e2-e348-4925-9bf9-859ff66d3731"/>
    <ds:schemaRef ds:uri="bd9f7b81-fce9-4f5e-8ca2-b74234fba6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purl.org/dc/terms/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51b58b7f-359e-418a-8fc0-c5d77d026bdc"/>
    <ds:schemaRef ds:uri="04dd4f8b-4e55-4b0f-90ae-c416a13e2e63"/>
    <ds:schemaRef ds:uri="bd9f7b81-fce9-4f5e-8ca2-b74234fba64d"/>
    <ds:schemaRef ds:uri="201905e2-e348-4925-9bf9-859ff66d37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6655</TotalTime>
  <Words>4244</Words>
  <Application>Microsoft Office PowerPoint</Application>
  <PresentationFormat>Widescreen</PresentationFormat>
  <Paragraphs>1847</Paragraphs>
  <Slides>79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Arial</vt:lpstr>
      <vt:lpstr>Montserrat Black</vt:lpstr>
      <vt:lpstr>Montserrat</vt:lpstr>
      <vt:lpstr>Consolas</vt:lpstr>
      <vt:lpstr>Master</vt:lpstr>
      <vt:lpstr>ADVANCED REACT</vt:lpstr>
      <vt:lpstr>PowerPoint Presentation</vt:lpstr>
      <vt:lpstr>React-Router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404 page</vt:lpstr>
      <vt:lpstr>PowerPoint Presentation</vt:lpstr>
      <vt:lpstr>PowerPoint Presentation</vt:lpstr>
      <vt:lpstr>PowerPoint Presentation</vt:lpstr>
      <vt:lpstr>Loaders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Protected Routes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Labs and Activities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Liam Robertson</dc:creator>
  <cp:keywords/>
  <dc:description/>
  <cp:lastModifiedBy>Smith, Andy</cp:lastModifiedBy>
  <cp:revision>164</cp:revision>
  <cp:lastPrinted>2019-07-03T09:46:41Z</cp:lastPrinted>
  <dcterms:created xsi:type="dcterms:W3CDTF">2019-09-05T08:17:12Z</dcterms:created>
  <dcterms:modified xsi:type="dcterms:W3CDTF">2024-10-09T10:00:35Z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0x010100F3467C10D74B2B4AB009A8AE58957B70</vt:lpwstr>
  </property>
  <property fmtid="{D5CDD505-2E9C-101B-9397-08002B2CF9AE}" pid="3" name="BookType">
    <vt:lpwstr>4</vt:lpwstr>
  </property>
</Properties>
</file>